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9" r:id="rId4"/>
    <p:sldId id="296" r:id="rId5"/>
    <p:sldId id="342" r:id="rId6"/>
    <p:sldId id="334" r:id="rId7"/>
    <p:sldId id="335" r:id="rId8"/>
    <p:sldId id="336" r:id="rId9"/>
    <p:sldId id="328" r:id="rId10"/>
    <p:sldId id="297" r:id="rId11"/>
    <p:sldId id="350" r:id="rId12"/>
    <p:sldId id="293" r:id="rId13"/>
    <p:sldId id="329" r:id="rId14"/>
    <p:sldId id="298" r:id="rId15"/>
    <p:sldId id="338" r:id="rId16"/>
    <p:sldId id="330" r:id="rId17"/>
    <p:sldId id="295" r:id="rId18"/>
    <p:sldId id="312" r:id="rId19"/>
    <p:sldId id="339" r:id="rId20"/>
    <p:sldId id="349" r:id="rId21"/>
    <p:sldId id="294" r:id="rId22"/>
    <p:sldId id="302" r:id="rId23"/>
    <p:sldId id="340" r:id="rId24"/>
    <p:sldId id="341" r:id="rId25"/>
    <p:sldId id="347" r:id="rId26"/>
    <p:sldId id="332" r:id="rId27"/>
    <p:sldId id="351" r:id="rId28"/>
    <p:sldId id="333" r:id="rId29"/>
    <p:sldId id="344" r:id="rId30"/>
    <p:sldId id="343" r:id="rId31"/>
    <p:sldId id="345" r:id="rId32"/>
    <p:sldId id="352" r:id="rId33"/>
    <p:sldId id="353" r:id="rId34"/>
    <p:sldId id="354" r:id="rId35"/>
    <p:sldId id="337" r:id="rId36"/>
    <p:sldId id="355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ＭＳ Ｐゴシック" panose="020B0600070205080204" pitchFamily="34" charset="-128"/>
      <p:regular r:id="rId44"/>
    </p:embeddedFont>
    <p:embeddedFont>
      <p:font typeface="Arial Unicode MS" panose="02010600030101010101" charset="-122"/>
      <p:regular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59"/>
            <p14:sldId id="296"/>
            <p14:sldId id="342"/>
            <p14:sldId id="334"/>
            <p14:sldId id="335"/>
            <p14:sldId id="336"/>
            <p14:sldId id="328"/>
            <p14:sldId id="297"/>
            <p14:sldId id="350"/>
            <p14:sldId id="293"/>
            <p14:sldId id="329"/>
            <p14:sldId id="298"/>
            <p14:sldId id="338"/>
            <p14:sldId id="330"/>
            <p14:sldId id="295"/>
            <p14:sldId id="312"/>
            <p14:sldId id="339"/>
            <p14:sldId id="349"/>
            <p14:sldId id="294"/>
            <p14:sldId id="302"/>
            <p14:sldId id="340"/>
            <p14:sldId id="341"/>
            <p14:sldId id="347"/>
            <p14:sldId id="332"/>
            <p14:sldId id="351"/>
            <p14:sldId id="333"/>
            <p14:sldId id="344"/>
            <p14:sldId id="343"/>
            <p14:sldId id="345"/>
            <p14:sldId id="352"/>
            <p14:sldId id="353"/>
            <p14:sldId id="354"/>
            <p14:sldId id="337"/>
            <p14:sldId id="355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8"/>
    <a:srgbClr val="151F29"/>
    <a:srgbClr val="FC611F"/>
    <a:srgbClr val="FFC543"/>
    <a:srgbClr val="F34D03"/>
    <a:srgbClr val="343A42"/>
    <a:srgbClr val="FEAF00"/>
    <a:srgbClr val="FFCC5B"/>
    <a:srgbClr val="EAA200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48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4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5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37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0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45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4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2017/3/5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2329244" y="3284704"/>
            <a:ext cx="44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The Pilot Of Hadoop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445264" y="408593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2017.2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04725" y="4085936"/>
            <a:ext cx="90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1C2B38"/>
                </a:solidFill>
                <a:latin typeface="+mj-lt"/>
              </a:rPr>
              <a:t>XenRon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82" y="401194"/>
            <a:ext cx="4012752" cy="28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1270" y="224902"/>
            <a:ext cx="514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Git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3464" y="4171702"/>
            <a:ext cx="5133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https://git-scm.com/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The latest stable Release : </a:t>
            </a:r>
            <a:r>
              <a:rPr lang="en-US" altLang="zh-CN" sz="1600" dirty="0" smtClean="0">
                <a:solidFill>
                  <a:srgbClr val="1C2B38"/>
                </a:solidFill>
              </a:rPr>
              <a:t>v2.11.1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09872"/>
            <a:ext cx="1381213" cy="576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22" y="909872"/>
            <a:ext cx="6808662" cy="34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1270" y="224902"/>
            <a:ext cx="514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Git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14" y="683705"/>
            <a:ext cx="6502734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13858" y="3911446"/>
            <a:ext cx="3516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Hadoop Eco System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46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8406" y="199048"/>
            <a:ext cx="1600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Distributions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5" y="874597"/>
            <a:ext cx="7817177" cy="37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7806" y="199048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Cloudera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3" y="1012460"/>
            <a:ext cx="8538252" cy="38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7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8912" y="198933"/>
            <a:ext cx="2611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Eco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54" y="743712"/>
            <a:ext cx="6582693" cy="41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8912" y="198933"/>
            <a:ext cx="2611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Eco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40" y="809495"/>
            <a:ext cx="5501075" cy="40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08060" y="3911446"/>
            <a:ext cx="3727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Hadoop Architecture</a:t>
            </a:r>
            <a:endParaRPr lang="zh-CN" altLang="en-US" sz="3200" b="1" dirty="0">
              <a:solidFill>
                <a:srgbClr val="1C2B38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6407" y="202412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66" y="831575"/>
            <a:ext cx="5915414" cy="402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6407" y="202412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7" y="648571"/>
            <a:ext cx="6882790" cy="42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559370" y="2234057"/>
            <a:ext cx="3896763" cy="858274"/>
            <a:chOff x="149428" y="1874598"/>
            <a:chExt cx="3896763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 rot="10800000">
              <a:off x="399987" y="1874598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6200000">
              <a:off x="190576" y="2148552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5"/>
          <p:cNvGrpSpPr>
            <a:grpSpLocks/>
          </p:cNvGrpSpPr>
          <p:nvPr/>
        </p:nvGrpSpPr>
        <p:grpSpPr bwMode="auto">
          <a:xfrm>
            <a:off x="601709" y="1277655"/>
            <a:ext cx="3902075" cy="857250"/>
            <a:chOff x="258284" y="2184339"/>
            <a:chExt cx="3902236" cy="858274"/>
          </a:xfrm>
        </p:grpSpPr>
        <p:sp>
          <p:nvSpPr>
            <p:cNvPr id="42" name="圆角矩形 41"/>
            <p:cNvSpPr/>
            <p:nvPr/>
          </p:nvSpPr>
          <p:spPr>
            <a:xfrm>
              <a:off x="258284" y="2184339"/>
              <a:ext cx="3646637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45303" y="2487267"/>
              <a:ext cx="174834" cy="255599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53897" y="4131851"/>
            <a:ext cx="3902236" cy="858274"/>
            <a:chOff x="2252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4058" y="3175005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47369" y="1296288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348" y="3186729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411487" y="417480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98511" y="2264035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844828" y="1275290"/>
            <a:ext cx="24518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Preliminary </a:t>
            </a:r>
            <a:r>
              <a:rPr lang="en-US" altLang="zh-CN" sz="2400" dirty="0" smtClean="0">
                <a:solidFill>
                  <a:schemeClr val="bg1"/>
                </a:solidFill>
              </a:rPr>
              <a:t>Topics</a:t>
            </a:r>
          </a:p>
          <a:p>
            <a:pPr algn="ctr"/>
            <a:r>
              <a:rPr lang="ja-JP" altLang="en-US" sz="2400" dirty="0">
                <a:solidFill>
                  <a:schemeClr val="bg1"/>
                </a:solidFill>
              </a:rPr>
              <a:t>事前準</a:t>
            </a:r>
            <a:r>
              <a:rPr lang="ja-JP" altLang="en-US" sz="2400" dirty="0" smtClean="0">
                <a:solidFill>
                  <a:schemeClr val="bg1"/>
                </a:solidFill>
              </a:rPr>
              <a:t>備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95595" y="4120921"/>
            <a:ext cx="2845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Hadoop Environment</a:t>
            </a: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</a:rPr>
              <a:t>実験環境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3911" y="3330101"/>
            <a:ext cx="2788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Hadoop Architecture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53430" y="2432361"/>
            <a:ext cx="2634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Hadoop </a:t>
            </a:r>
            <a:r>
              <a:rPr lang="en-US" altLang="zh-CN" sz="2400" dirty="0" smtClean="0">
                <a:solidFill>
                  <a:schemeClr val="bg1"/>
                </a:solidFill>
              </a:rPr>
              <a:t>Eco System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7" name="组合 52"/>
          <p:cNvGrpSpPr/>
          <p:nvPr/>
        </p:nvGrpSpPr>
        <p:grpSpPr>
          <a:xfrm rot="10800000" flipH="1">
            <a:off x="4896749" y="1255269"/>
            <a:ext cx="3902236" cy="858274"/>
            <a:chOff x="2252" y="2211771"/>
            <a:chExt cx="3902236" cy="8582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8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44"/>
          <p:cNvSpPr/>
          <p:nvPr/>
        </p:nvSpPr>
        <p:spPr>
          <a:xfrm>
            <a:off x="6017024" y="1411379"/>
            <a:ext cx="2571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Hadoop Command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6164" y="1303083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93" y="3109181"/>
            <a:ext cx="2808044" cy="1880944"/>
          </a:xfrm>
          <a:prstGeom prst="rect">
            <a:avLst/>
          </a:prstGeom>
        </p:spPr>
      </p:pic>
      <p:grpSp>
        <p:nvGrpSpPr>
          <p:cNvPr id="60" name="组合 52"/>
          <p:cNvGrpSpPr/>
          <p:nvPr/>
        </p:nvGrpSpPr>
        <p:grpSpPr>
          <a:xfrm rot="10800000" flipH="1">
            <a:off x="4896749" y="2206890"/>
            <a:ext cx="3902236" cy="858274"/>
            <a:chOff x="2252" y="2211771"/>
            <a:chExt cx="3902236" cy="85827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1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矩形 44"/>
          <p:cNvSpPr/>
          <p:nvPr/>
        </p:nvSpPr>
        <p:spPr>
          <a:xfrm>
            <a:off x="6174244" y="2332224"/>
            <a:ext cx="2257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Reference </a:t>
            </a:r>
            <a:r>
              <a:rPr lang="en-US" altLang="zh-CN" sz="2400" dirty="0" smtClean="0">
                <a:solidFill>
                  <a:schemeClr val="bg1"/>
                </a:solidFill>
              </a:rPr>
              <a:t>Books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96164" y="222392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0686" y="202412"/>
            <a:ext cx="2969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Apache Hadoop Version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6" y="602521"/>
            <a:ext cx="7259124" cy="43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66767" y="3911446"/>
            <a:ext cx="3810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Hadoop Environment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8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6149" y="208990"/>
            <a:ext cx="2257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Oracle Virtual Box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51" y="743712"/>
            <a:ext cx="7045419" cy="41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760" y="195834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0" y="743712"/>
            <a:ext cx="7162414" cy="40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760" y="195834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9" y="1485284"/>
            <a:ext cx="74104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2934" y="195834"/>
            <a:ext cx="3158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configuration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files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52" y="862644"/>
            <a:ext cx="4326797" cy="3633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" y="862645"/>
            <a:ext cx="3788545" cy="2248856"/>
          </a:xfrm>
          <a:prstGeom prst="rect">
            <a:avLst/>
          </a:prstGeom>
        </p:spPr>
      </p:pic>
      <p:sp>
        <p:nvSpPr>
          <p:cNvPr id="9" name="矩形 39"/>
          <p:cNvSpPr/>
          <p:nvPr/>
        </p:nvSpPr>
        <p:spPr>
          <a:xfrm>
            <a:off x="283464" y="3168651"/>
            <a:ext cx="3647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Hadoop 1.x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Hadoop.The.Definitive.Guide.3rd.Edition</a:t>
            </a:r>
            <a:endParaRPr lang="en-US" altLang="zh-CN" sz="1600" dirty="0" smtClean="0">
              <a:solidFill>
                <a:srgbClr val="1C2B38"/>
              </a:solidFill>
            </a:endParaRPr>
          </a:p>
        </p:txBody>
      </p:sp>
      <p:sp>
        <p:nvSpPr>
          <p:cNvPr id="10" name="矩形 39"/>
          <p:cNvSpPr/>
          <p:nvPr/>
        </p:nvSpPr>
        <p:spPr>
          <a:xfrm>
            <a:off x="4160252" y="4495800"/>
            <a:ext cx="3647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Hadoop 2.x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Hadoop.The.Definitive.Guide.4th.Edition</a:t>
            </a:r>
          </a:p>
        </p:txBody>
      </p:sp>
    </p:spTree>
    <p:extLst>
      <p:ext uri="{BB962C8B-B14F-4D97-AF65-F5344CB8AC3E}">
        <p14:creationId xmlns:p14="http://schemas.microsoft.com/office/powerpoint/2010/main" val="4533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PART5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02892" y="3911446"/>
            <a:ext cx="4738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HDFS &amp; Hadoop Command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28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5542" y="195834"/>
            <a:ext cx="242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Google File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39"/>
          <p:cNvSpPr/>
          <p:nvPr/>
        </p:nvSpPr>
        <p:spPr>
          <a:xfrm>
            <a:off x="283463" y="4436163"/>
            <a:ext cx="8505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C2B38"/>
                </a:solidFill>
              </a:rPr>
              <a:t>The Google File </a:t>
            </a:r>
            <a:r>
              <a:rPr lang="en-US" altLang="zh-CN" sz="1600" dirty="0" smtClean="0">
                <a:solidFill>
                  <a:srgbClr val="1C2B38"/>
                </a:solidFill>
              </a:rPr>
              <a:t>System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https://static.googleusercontent.com/media/research.google.com/ja//archive/gfs-sosp2003.pdf</a:t>
            </a:r>
            <a:endParaRPr lang="en-US" altLang="zh-CN" sz="1600" dirty="0" smtClean="0">
              <a:solidFill>
                <a:srgbClr val="1C2B3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9" y="891360"/>
            <a:ext cx="7657431" cy="34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80" y="743712"/>
            <a:ext cx="6304680" cy="41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6" y="919108"/>
            <a:ext cx="4347742" cy="2669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79" y="2136116"/>
            <a:ext cx="4110425" cy="2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27861" y="3911446"/>
            <a:ext cx="32882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Preliminary 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Topics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事前準備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6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888437"/>
            <a:ext cx="5495774" cy="3782239"/>
          </a:xfrm>
          <a:prstGeom prst="rect">
            <a:avLst/>
          </a:prstGeom>
        </p:spPr>
      </p:pic>
      <p:sp>
        <p:nvSpPr>
          <p:cNvPr id="7" name="矩形 39"/>
          <p:cNvSpPr/>
          <p:nvPr/>
        </p:nvSpPr>
        <p:spPr>
          <a:xfrm>
            <a:off x="5940310" y="888436"/>
            <a:ext cx="305238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:</a:t>
            </a: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https://hadoop.apache.org/docs/stable/hadoop-project-dist/hadoop-common/FileSystemShell.html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https://hadoop.apache.org/docs/r1.0.4/cn/hdfs_shell.html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06" y="918546"/>
            <a:ext cx="72675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4869" y="202412"/>
            <a:ext cx="1814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 Web UI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12942"/>
            <a:ext cx="4740507" cy="2710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71" y="2387965"/>
            <a:ext cx="5755979" cy="23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PART6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65953" y="3911446"/>
            <a:ext cx="3012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Reference Books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8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300" y="19817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Books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19" y="780743"/>
            <a:ext cx="3038098" cy="3979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74" y="780742"/>
            <a:ext cx="3222328" cy="39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26546" y="1491883"/>
            <a:ext cx="309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HomeWork</a:t>
            </a:r>
            <a:endParaRPr lang="en-US" altLang="zh-CN" sz="4800" b="1" dirty="0" smtClean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2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946394" y="1287955"/>
            <a:ext cx="3251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The End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3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569" y="235302"/>
            <a:ext cx="798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Linux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2160" y="3465906"/>
            <a:ext cx="2794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https://www.ubuntu.com/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http://</a:t>
            </a:r>
            <a:r>
              <a:rPr lang="en-US" altLang="zh-CN" sz="1600" dirty="0" smtClean="0">
                <a:solidFill>
                  <a:srgbClr val="1C2B38"/>
                </a:solidFill>
              </a:rPr>
              <a:t>releases.ubuntu.com/</a:t>
            </a: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0" y="1252630"/>
            <a:ext cx="2845976" cy="2012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39" y="1188401"/>
            <a:ext cx="2857500" cy="196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04" y="1188401"/>
            <a:ext cx="1945887" cy="2140476"/>
          </a:xfrm>
          <a:prstGeom prst="rect">
            <a:avLst/>
          </a:prstGeom>
        </p:spPr>
      </p:pic>
      <p:sp>
        <p:nvSpPr>
          <p:cNvPr id="10" name="矩形 39"/>
          <p:cNvSpPr/>
          <p:nvPr/>
        </p:nvSpPr>
        <p:spPr>
          <a:xfrm>
            <a:off x="3086244" y="3449281"/>
            <a:ext cx="3229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</a:t>
            </a:r>
            <a:r>
              <a:rPr lang="en-US" altLang="zh-CN" sz="1600" dirty="0" smtClean="0">
                <a:solidFill>
                  <a:srgbClr val="1C2B38"/>
                </a:solidFill>
              </a:rPr>
              <a:t>www.centos.org/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https://www.centos.org/download</a:t>
            </a:r>
            <a:r>
              <a:rPr lang="en-US" altLang="zh-CN" sz="1600" dirty="0" smtClean="0">
                <a:solidFill>
                  <a:srgbClr val="1C2B38"/>
                </a:solidFill>
              </a:rPr>
              <a:t>/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https://wiki.centos.org/Download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  <p:sp>
        <p:nvSpPr>
          <p:cNvPr id="11" name="矩形 39"/>
          <p:cNvSpPr/>
          <p:nvPr/>
        </p:nvSpPr>
        <p:spPr>
          <a:xfrm>
            <a:off x="6481799" y="3513511"/>
            <a:ext cx="25646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</a:t>
            </a:r>
            <a:r>
              <a:rPr lang="en-US" altLang="zh-CN" sz="1600" dirty="0" smtClean="0">
                <a:solidFill>
                  <a:srgbClr val="1C2B38"/>
                </a:solidFill>
              </a:rPr>
              <a:t>www.redhat.com/en</a:t>
            </a: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087" y="215568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SSH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Terminal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5" y="863644"/>
            <a:ext cx="3642411" cy="1789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01"/>
          <a:stretch/>
        </p:blipFill>
        <p:spPr>
          <a:xfrm>
            <a:off x="265515" y="2894362"/>
            <a:ext cx="6950098" cy="2045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28" y="863644"/>
            <a:ext cx="4824570" cy="28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2846" y="235302"/>
            <a:ext cx="19559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Virtual Machine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3069071"/>
            <a:ext cx="2076923" cy="149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97453"/>
            <a:ext cx="3147294" cy="1817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86" y="997453"/>
            <a:ext cx="1974314" cy="1761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30" y="3195330"/>
            <a:ext cx="6429375" cy="123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91" y="997453"/>
            <a:ext cx="3077737" cy="15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585" y="235302"/>
            <a:ext cx="1428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Virtual Box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3464" y="3938330"/>
            <a:ext cx="39737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</a:t>
            </a:r>
            <a:r>
              <a:rPr lang="en-US" altLang="zh-CN" sz="1600" dirty="0" smtClean="0">
                <a:solidFill>
                  <a:srgbClr val="1C2B38"/>
                </a:solidFill>
              </a:rPr>
              <a:t>www.virtualbox.org/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https://www.virtualbox.org/wiki/Downloads</a:t>
            </a:r>
          </a:p>
          <a:p>
            <a:endParaRPr lang="en-US" altLang="zh-CN" sz="1600" dirty="0">
              <a:solidFill>
                <a:srgbClr val="1C2B38"/>
              </a:solidFill>
            </a:endParaRPr>
          </a:p>
        </p:txBody>
      </p:sp>
      <p:sp>
        <p:nvSpPr>
          <p:cNvPr id="8" name="矩形 39"/>
          <p:cNvSpPr/>
          <p:nvPr/>
        </p:nvSpPr>
        <p:spPr>
          <a:xfrm>
            <a:off x="4505693" y="3938330"/>
            <a:ext cx="4278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C2B38"/>
                </a:solidFill>
              </a:rPr>
              <a:t>Virtual </a:t>
            </a:r>
            <a:r>
              <a:rPr lang="en-US" altLang="zh-CN" sz="1600" dirty="0" smtClean="0">
                <a:solidFill>
                  <a:srgbClr val="1C2B38"/>
                </a:solidFill>
              </a:rPr>
              <a:t>networking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https</a:t>
            </a:r>
            <a:r>
              <a:rPr lang="en-US" altLang="zh-CN" sz="1600" dirty="0">
                <a:solidFill>
                  <a:srgbClr val="1C2B38"/>
                </a:solidFill>
              </a:rPr>
              <a:t>://www.virtualbox.org/manual/ch06.html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184" y="536307"/>
            <a:ext cx="4458763" cy="33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9183" y="235302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9" y="872463"/>
            <a:ext cx="1241511" cy="11076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" y="1980103"/>
            <a:ext cx="3906988" cy="2930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64" y="1154940"/>
            <a:ext cx="4178917" cy="31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2984" y="224902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GitHub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899097"/>
            <a:ext cx="975610" cy="975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33" y="743712"/>
            <a:ext cx="6435656" cy="41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3964</TotalTime>
  <Words>222</Words>
  <Application>Microsoft Office PowerPoint</Application>
  <PresentationFormat>On-screen Show (16:9)</PresentationFormat>
  <Paragraphs>120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ＭＳ Ｐゴシック</vt:lpstr>
      <vt:lpstr>Arial</vt:lpstr>
      <vt:lpstr>宋体</vt:lpstr>
      <vt:lpstr>Arial Unicode MS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ran xu</cp:lastModifiedBy>
  <cp:revision>324</cp:revision>
  <dcterms:modified xsi:type="dcterms:W3CDTF">2017-03-04T21:37:57Z</dcterms:modified>
</cp:coreProperties>
</file>